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60" r:id="rId5"/>
    <p:sldMasterId id="2147483672" r:id="rId6"/>
  </p:sldMasterIdLst>
  <p:notesMasterIdLst>
    <p:notesMasterId r:id="rId31"/>
  </p:notesMasterIdLst>
  <p:sldIdLst>
    <p:sldId id="357" r:id="rId7"/>
    <p:sldId id="422" r:id="rId8"/>
    <p:sldId id="438" r:id="rId9"/>
    <p:sldId id="441" r:id="rId10"/>
    <p:sldId id="430" r:id="rId11"/>
    <p:sldId id="435" r:id="rId12"/>
    <p:sldId id="436" r:id="rId13"/>
    <p:sldId id="431" r:id="rId14"/>
    <p:sldId id="439" r:id="rId15"/>
    <p:sldId id="423" r:id="rId16"/>
    <p:sldId id="433" r:id="rId17"/>
    <p:sldId id="426" r:id="rId18"/>
    <p:sldId id="427" r:id="rId19"/>
    <p:sldId id="432" r:id="rId20"/>
    <p:sldId id="428" r:id="rId21"/>
    <p:sldId id="425" r:id="rId22"/>
    <p:sldId id="434" r:id="rId23"/>
    <p:sldId id="440" r:id="rId24"/>
    <p:sldId id="420" r:id="rId25"/>
    <p:sldId id="424" r:id="rId26"/>
    <p:sldId id="437" r:id="rId27"/>
    <p:sldId id="429" r:id="rId28"/>
    <p:sldId id="419" r:id="rId29"/>
    <p:sldId id="421" r:id="rId30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52E9545-791E-4A37-A427-41ACDBFA9D9B}">
          <p14:sldIdLst>
            <p14:sldId id="357"/>
            <p14:sldId id="422"/>
            <p14:sldId id="438"/>
            <p14:sldId id="441"/>
            <p14:sldId id="430"/>
            <p14:sldId id="435"/>
            <p14:sldId id="436"/>
            <p14:sldId id="431"/>
            <p14:sldId id="439"/>
            <p14:sldId id="423"/>
            <p14:sldId id="433"/>
            <p14:sldId id="426"/>
            <p14:sldId id="427"/>
            <p14:sldId id="432"/>
            <p14:sldId id="428"/>
            <p14:sldId id="425"/>
            <p14:sldId id="434"/>
            <p14:sldId id="440"/>
            <p14:sldId id="420"/>
            <p14:sldId id="424"/>
            <p14:sldId id="437"/>
            <p14:sldId id="429"/>
            <p14:sldId id="419"/>
            <p14:sldId id="4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4" clrIdx="0"/>
  <p:cmAuthor id="2" name="Pfeiffer Andreas" initials="PA" lastIdx="34" clrIdx="1">
    <p:extLst>
      <p:ext uri="{19B8F6BF-5375-455C-9EA6-DF929625EA0E}">
        <p15:presenceInfo xmlns:p15="http://schemas.microsoft.com/office/powerpoint/2012/main" userId="S::andreas.pfeiffer@ginzinger.com::324ef26b-37f8-4f8f-8ec3-4c37b4963a7d" providerId="AD"/>
      </p:ext>
    </p:extLst>
  </p:cmAuthor>
  <p:cmAuthor id="3" name="Salhofer Mario" initials="SM" lastIdx="11" clrIdx="2">
    <p:extLst>
      <p:ext uri="{19B8F6BF-5375-455C-9EA6-DF929625EA0E}">
        <p15:presenceInfo xmlns:p15="http://schemas.microsoft.com/office/powerpoint/2012/main" userId="S::mario.salhofer@ginzinger.com::eaf1d6b7-e09d-4050-9871-08785d3c94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C2D600"/>
    <a:srgbClr val="C4D600"/>
    <a:srgbClr val="253746"/>
    <a:srgbClr val="ED8390"/>
    <a:srgbClr val="52616C"/>
    <a:srgbClr val="1E394C"/>
    <a:srgbClr val="FFFF00"/>
    <a:srgbClr val="273C4E"/>
    <a:srgbClr val="263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CBD698-13C9-4C6A-B2E6-93932F776D3A}" v="47" dt="2023-10-05T08:47:05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7" autoAdjust="0"/>
    <p:restoredTop sz="96555" autoAdjust="0"/>
  </p:normalViewPr>
  <p:slideViewPr>
    <p:cSldViewPr snapToGrid="0">
      <p:cViewPr varScale="1">
        <p:scale>
          <a:sx n="90" d="100"/>
          <a:sy n="90" d="100"/>
        </p:scale>
        <p:origin x="33" y="12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r">
              <a:defRPr sz="1300"/>
            </a:lvl1pPr>
          </a:lstStyle>
          <a:p>
            <a:fld id="{87A68E11-A969-4FD3-A35D-8AFE84F35461}" type="datetimeFigureOut">
              <a:rPr lang="de-DE" smtClean="0"/>
              <a:t>09.10.2023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2" tIns="47786" rIns="95572" bIns="47786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72" tIns="47786" rIns="95572" bIns="47786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r">
              <a:defRPr sz="1300"/>
            </a:lvl1pPr>
          </a:lstStyle>
          <a:p>
            <a:fld id="{B3A878F8-3A99-4427-96CB-9A1F81EFB1F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63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405C13E7-52D2-49FB-B322-73E657D2C2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04664"/>
            <a:ext cx="11008174" cy="6480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4E70E03-DF2F-41BC-BD9A-BE1B08E310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9999" y="1324800"/>
            <a:ext cx="11008173" cy="49125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980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5A243E-9316-4230-90E7-56A167542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9999" y="1340768"/>
            <a:ext cx="10633801" cy="51125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4E051C04-85CD-4ACD-B663-F07BCF815D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04664"/>
            <a:ext cx="11008174" cy="6480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38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A083EF6-DC96-46A0-BA9F-38749B4CC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0" cy="6088212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4A88E9E-537E-4063-8E8B-9E58ED513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60882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3982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 Titel anthrazit Haup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2EE39-3FCC-451B-9648-869DE03E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457" y="2724077"/>
            <a:ext cx="4929931" cy="406763"/>
          </a:xfrm>
        </p:spPr>
        <p:txBody>
          <a:bodyPr/>
          <a:lstStyle>
            <a:lvl1pPr algn="r">
              <a:lnSpc>
                <a:spcPct val="114000"/>
              </a:lnSpc>
              <a:defRPr sz="2540" cap="all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55021A-C0EC-4F76-B568-33521FC4D2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8132" y="3279135"/>
            <a:ext cx="4929931" cy="994595"/>
          </a:xfrm>
          <a:prstGeom prst="rect">
            <a:avLst/>
          </a:prstGeom>
        </p:spPr>
        <p:txBody>
          <a:bodyPr lIns="0" tIns="0" rIns="0" bIns="0"/>
          <a:lstStyle>
            <a:lvl1pPr algn="r">
              <a:buNone/>
              <a:defRPr sz="2540" cap="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289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5">
            <a:extLst>
              <a:ext uri="{FF2B5EF4-FFF2-40B4-BE49-F238E27FC236}">
                <a16:creationId xmlns:a16="http://schemas.microsoft.com/office/drawing/2014/main" id="{5F35B213-93ED-429F-A8FA-7D397C6CDC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80176" y="2708920"/>
            <a:ext cx="4140000" cy="11521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20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52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5">
            <a:extLst>
              <a:ext uri="{FF2B5EF4-FFF2-40B4-BE49-F238E27FC236}">
                <a16:creationId xmlns:a16="http://schemas.microsoft.com/office/drawing/2014/main" id="{F8ABC5BC-5D56-4A4D-A3B4-538DC45E8A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80176" y="2708920"/>
            <a:ext cx="4140000" cy="11521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904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6486519-F5E3-4189-B5CC-7B75FB50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07EDDA-3814-4E86-89F9-BB6202BD2F3C}" type="datetimeFigureOut">
              <a:rPr lang="de-DE" smtClean="0"/>
              <a:t>09.10.2023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8CC161-A1A5-43CC-AD65-95E52934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1E84FB-EF41-4068-B82E-D27A67A2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6E38F-F537-47C4-827D-2C5EFBB5EB6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782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2B0CDBA3-7038-43C7-AB21-573F79891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04664"/>
            <a:ext cx="11008174" cy="6480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CD56CC4-F917-4ADD-AFE0-DDEDC9ACA08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9999" y="1526650"/>
            <a:ext cx="11008173" cy="49266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8344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EBA8F-59C0-4D73-9C5D-7F00597D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3175C6-DC9F-464C-8DB8-503B538F2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741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CCE62D-2D92-454C-9FC3-068B007B4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9" y="1628800"/>
            <a:ext cx="5299801" cy="4548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41C39E-0C04-47A4-BA56-75A366FF3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28800"/>
            <a:ext cx="5555973" cy="4548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57423010-A9F3-441E-8677-E15E2D8BC4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04664"/>
            <a:ext cx="11008174" cy="6480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76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C53461-CF2F-401F-A64B-50D8D4EDB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8760"/>
            <a:ext cx="527757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560E21-32B1-40CB-9E2F-092C177EA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204864"/>
            <a:ext cx="5277576" cy="3984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BC22ED-2132-44C2-894E-7DA1D7565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68760"/>
            <a:ext cx="5555973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B5ABE8-E705-4E4B-9378-3A07242F8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4864"/>
            <a:ext cx="5555972" cy="3984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DEF331A5-CA10-45C1-A9E2-7D61F01C0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04664"/>
            <a:ext cx="11008174" cy="6480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11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4818504-B522-4C94-9338-0269E3A436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04664"/>
            <a:ext cx="11008174" cy="6480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29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96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1E7DA-1215-43CE-96B6-65C1F3F6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C442C5-9525-4998-8FDE-79CE4B14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9435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5A6273-DE7E-490B-89DA-C7C550EA2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2563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90D16-1AFA-4C14-B77E-BF41D5F7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079A186-0DAE-4F37-ABC5-73FB64425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943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C7BDA6-9E9B-4FED-A49F-245C57EF7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449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259F5C7-3E1F-4411-970E-2946FEFCC4B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8096" cy="6858000"/>
          </a:xfrm>
          <a:prstGeom prst="rect">
            <a:avLst/>
          </a:prstGeom>
        </p:spPr>
      </p:pic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B5347968-5676-4382-B81B-A8C9F47CAC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04664"/>
            <a:ext cx="11008174" cy="6480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0E28A50-9DDB-4FAC-95AF-A716F32D3D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9" y="1324800"/>
            <a:ext cx="11008173" cy="47684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7176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53746"/>
          </a:solidFill>
          <a:latin typeface="Futura Std Medium" panose="020B05020202040203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53746"/>
          </a:solidFill>
          <a:latin typeface="Futura Std Medium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253746"/>
          </a:solidFill>
          <a:latin typeface="Futura Std Medium" panose="020B0502020204020303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253746"/>
          </a:solidFill>
          <a:latin typeface="Futura Std Medium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253746"/>
          </a:solidFill>
          <a:latin typeface="Futura Std Medium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253746"/>
          </a:solidFill>
          <a:latin typeface="Futura Std Medium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EA7B8E7-C417-42D2-9904-4965A6413E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54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platzhalter 5">
            <a:extLst>
              <a:ext uri="{FF2B5EF4-FFF2-40B4-BE49-F238E27FC236}">
                <a16:creationId xmlns:a16="http://schemas.microsoft.com/office/drawing/2014/main" id="{89BB3F7C-BCA8-45FB-84F0-86B5662806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80176" y="2708920"/>
            <a:ext cx="4140000" cy="11521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81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r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None/>
        <a:defRPr sz="4400" kern="1200">
          <a:solidFill>
            <a:srgbClr val="C4D600"/>
          </a:solidFill>
          <a:latin typeface="Futura Std Light" panose="020B04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CE9A46E-8EBC-4817-AA8D-1A2D5E6E3D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" y="0"/>
            <a:ext cx="121954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platzhalter 5">
            <a:extLst>
              <a:ext uri="{FF2B5EF4-FFF2-40B4-BE49-F238E27FC236}">
                <a16:creationId xmlns:a16="http://schemas.microsoft.com/office/drawing/2014/main" id="{13DE2619-A6C3-4279-9BE3-5352268518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80176" y="2708920"/>
            <a:ext cx="4140000" cy="11521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23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4400" b="0" kern="1200">
          <a:solidFill>
            <a:srgbClr val="C4D600"/>
          </a:solidFill>
          <a:latin typeface="Futura Std Light" panose="020B04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a%20href=%22https:/www.flaticon.com/free-icons/evaluation%22%20title=%22evaluation%20icons%22%3eEvaluation%20icons%20created%20by%20Freepik%20-%20Flaticon%3c/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44946-26EC-471E-8A09-B70C4650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99" y="1459813"/>
            <a:ext cx="11458669" cy="28619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4000" dirty="0"/>
              <a:t>Projektübersicht Entwicklung 2023</a:t>
            </a:r>
            <a:br>
              <a:rPr lang="de-DE" sz="4000" dirty="0"/>
            </a:br>
            <a:br>
              <a:rPr lang="de-DE" sz="4000" dirty="0"/>
            </a:br>
            <a:r>
              <a:rPr lang="de-DE" sz="2800" dirty="0"/>
              <a:t>für Technologie und vegetarische Weißwurst</a:t>
            </a:r>
            <a:br>
              <a:rPr lang="de-DE" sz="2800" dirty="0"/>
            </a:br>
            <a:r>
              <a:rPr lang="de-DE" sz="2800" dirty="0"/>
              <a:t>am 9.10.2023</a:t>
            </a:r>
            <a:br>
              <a:rPr lang="de-DE" sz="2800" dirty="0"/>
            </a:b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8110897-4B74-6D7A-5444-E1417F700436}"/>
              </a:ext>
            </a:extLst>
          </p:cNvPr>
          <p:cNvSpPr txBox="1"/>
          <p:nvPr/>
        </p:nvSpPr>
        <p:spPr>
          <a:xfrm>
            <a:off x="60965" y="6331132"/>
            <a:ext cx="616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4D600"/>
                </a:solidFill>
                <a:latin typeface="Futura Std Light" panose="020B0402020204020303" pitchFamily="34" charset="0"/>
              </a:rPr>
              <a:t>Ersteller: ScSt</a:t>
            </a:r>
          </a:p>
        </p:txBody>
      </p:sp>
    </p:spTree>
    <p:extLst>
      <p:ext uri="{BB962C8B-B14F-4D97-AF65-F5344CB8AC3E}">
        <p14:creationId xmlns:p14="http://schemas.microsoft.com/office/powerpoint/2010/main" val="93090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Gamecontroller, Joystick, Fernbedienung, Im Haus enthält.&#10;&#10;Automatisch generierte Beschreibung">
            <a:extLst>
              <a:ext uri="{FF2B5EF4-FFF2-40B4-BE49-F238E27FC236}">
                <a16:creationId xmlns:a16="http://schemas.microsoft.com/office/drawing/2014/main" id="{CB3782A5-C4A6-26CB-98E2-9D8AF3CE7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817" y="1184140"/>
            <a:ext cx="4037183" cy="53815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Probandentastatur - </a:t>
            </a:r>
            <a:r>
              <a:rPr lang="de-DE" dirty="0" err="1"/>
              <a:t>Schuhfried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500 Geräte / Jahr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200 € für Komplettgerät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USB-Tastatur für psychologische Tests („Stellung“)</a:t>
            </a:r>
          </a:p>
          <a:p>
            <a:r>
              <a:rPr lang="de-DE" dirty="0"/>
              <a:t>Box </a:t>
            </a:r>
            <a:r>
              <a:rPr lang="de-DE" dirty="0" err="1"/>
              <a:t>Build</a:t>
            </a:r>
            <a:r>
              <a:rPr lang="de-DE" dirty="0"/>
              <a:t> (Elektronik, Joysticks, Gehäuse)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Erste Muster extern gefertigt, Serienstart Anfang 2024 geplant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16F1FBF-3554-1B4A-6083-EC1A4812FF76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FiNi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8312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Im Haus, Computer, Ausgabegerät, Computermonitor enthält.&#10;&#10;Automatisch generierte Beschreibung">
            <a:extLst>
              <a:ext uri="{FF2B5EF4-FFF2-40B4-BE49-F238E27FC236}">
                <a16:creationId xmlns:a16="http://schemas.microsoft.com/office/drawing/2014/main" id="{5ECDC798-DD9B-087D-5FDE-DE447867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80" y="1652188"/>
            <a:ext cx="5523407" cy="52058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SBC – Asco &amp; Wasserbauer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2000 + 200 </a:t>
            </a:r>
            <a:r>
              <a:rPr lang="de-DE" dirty="0" err="1"/>
              <a:t>Stk</a:t>
            </a:r>
            <a:r>
              <a:rPr lang="de-DE" dirty="0"/>
              <a:t> / Jahr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~350€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4915428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Bedieneinheit für Getränkeautomaten bzw. Futtermittelautomatisierung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Serienfreigabe Ende 2023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EC97A12-ECA2-DB01-5A9F-B51FB4755535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HiMa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4905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Wand, Im Haus, Rechteck, Lichtschalter enthält.&#10;&#10;Automatisch generierte Beschreibung">
            <a:extLst>
              <a:ext uri="{FF2B5EF4-FFF2-40B4-BE49-F238E27FC236}">
                <a16:creationId xmlns:a16="http://schemas.microsoft.com/office/drawing/2014/main" id="{70F4604C-5F06-4D58-AB8E-09C4AD942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62" y="1526650"/>
            <a:ext cx="3763638" cy="53313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2er Tastenfeld - Rosenbauer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2500 – 5000 </a:t>
            </a:r>
            <a:r>
              <a:rPr lang="de-DE" dirty="0" err="1"/>
              <a:t>Stk</a:t>
            </a:r>
            <a:r>
              <a:rPr lang="de-DE" dirty="0"/>
              <a:t>. / Jahr 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~42€ / </a:t>
            </a:r>
            <a:r>
              <a:rPr lang="de-DE" dirty="0" err="1"/>
              <a:t>Stk</a:t>
            </a:r>
            <a:r>
              <a:rPr lang="de-DE" dirty="0"/>
              <a:t>.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Bedienteil für Feuerwehrfahrzeuge (Stützen bewegen, </a:t>
            </a:r>
            <a:r>
              <a:rPr lang="de-DE" dirty="0" err="1"/>
              <a:t>Rolläden</a:t>
            </a:r>
            <a:r>
              <a:rPr lang="de-DE" dirty="0"/>
              <a:t> auf/zu, …). 7 Varianten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Abschluss Entwicklung Ende 2024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89124C2-6F20-33B7-EF8C-938C2CFD1EA5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KnSt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7986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Spiegel, Im Haus, Waschbecken, Tablett enthält.&#10;&#10;Automatisch generierte Beschreibung">
            <a:extLst>
              <a:ext uri="{FF2B5EF4-FFF2-40B4-BE49-F238E27FC236}">
                <a16:creationId xmlns:a16="http://schemas.microsoft.com/office/drawing/2014/main" id="{5169B47F-8B7E-BC66-E2F2-B1C3905AB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40" y="2887980"/>
            <a:ext cx="5293359" cy="39700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BE-P4 ETA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20.000 </a:t>
            </a:r>
            <a:r>
              <a:rPr lang="de-DE" dirty="0" err="1"/>
              <a:t>Stk</a:t>
            </a:r>
            <a:r>
              <a:rPr lang="de-DE" dirty="0"/>
              <a:t> / Jahr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~300 € / </a:t>
            </a:r>
            <a:r>
              <a:rPr lang="de-DE" dirty="0" err="1"/>
              <a:t>Stk</a:t>
            </a:r>
            <a:r>
              <a:rPr lang="de-DE" dirty="0"/>
              <a:t>.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5169428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Nachfolger der BE-P3, technisch allerdings andere Basis (i.mx8m+)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Feldtests bei ETA mit 1000 </a:t>
            </a:r>
            <a:r>
              <a:rPr lang="de-DE" dirty="0" err="1"/>
              <a:t>Stk</a:t>
            </a:r>
            <a:r>
              <a:rPr lang="de-DE" dirty="0"/>
              <a:t>.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A7C33B1-FF74-FE86-9A2D-BC24E2D657B8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KnSt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272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Spiegel, Im Haus, Waschbecken, Tablett enthält.&#10;&#10;Automatisch generierte Beschreibung">
            <a:extLst>
              <a:ext uri="{FF2B5EF4-FFF2-40B4-BE49-F238E27FC236}">
                <a16:creationId xmlns:a16="http://schemas.microsoft.com/office/drawing/2014/main" id="{5169B47F-8B7E-BC66-E2F2-B1C3905AB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40" y="2887980"/>
            <a:ext cx="5293359" cy="39700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BE-P4 ETA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592580"/>
            <a:ext cx="5962741" cy="5074920"/>
          </a:xfrm>
        </p:spPr>
        <p:txBody>
          <a:bodyPr anchor="ctr">
            <a:normAutofit fontScale="92500" lnSpcReduction="10000"/>
          </a:bodyPr>
          <a:lstStyle/>
          <a:p>
            <a:r>
              <a:rPr lang="de-DE" dirty="0"/>
              <a:t>Unterschiede zur BE-P3: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Neuer Prozessor (i.mx8m+, 4 Kerne 1.6GHz)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de-DE" dirty="0"/>
              <a:t>Neue Speicheranbindung (DDR4)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de-DE" dirty="0"/>
              <a:t>Höhere Leistungsaufnahme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de-DE" dirty="0"/>
              <a:t>Neuer Flash Speicher (</a:t>
            </a:r>
            <a:r>
              <a:rPr lang="de-DE" dirty="0" err="1"/>
              <a:t>eMMC</a:t>
            </a:r>
            <a:r>
              <a:rPr lang="de-DE" dirty="0"/>
              <a:t>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de-DE" dirty="0"/>
              <a:t>Neue Displayanbindung (LVDS)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Neuer Touch-Controller (</a:t>
            </a:r>
            <a:r>
              <a:rPr lang="de-DE" dirty="0" err="1"/>
              <a:t>Sitronix</a:t>
            </a:r>
            <a:r>
              <a:rPr lang="de-DE" dirty="0"/>
              <a:t>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de-DE" dirty="0"/>
              <a:t>Neue Konfiguration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de-DE" dirty="0"/>
              <a:t>Neue Tools zur Konfiguration und Verifikation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Neues Display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Von außen ähnlich, innen alles Neu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57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i.mx6ul Display zur Steuerung von Blutzentrifugen (Tischgerät)</a:t>
            </a:r>
          </a:p>
        </p:txBody>
      </p:sp>
      <p:pic>
        <p:nvPicPr>
          <p:cNvPr id="12" name="Grafik 11" descr="Ein Bild, das Elektronik, Elektronisches Gerät, Im Haus, Handheld-Konsole enthält.&#10;&#10;Automatisch generierte Beschreibung">
            <a:extLst>
              <a:ext uri="{FF2B5EF4-FFF2-40B4-BE49-F238E27FC236}">
                <a16:creationId xmlns:a16="http://schemas.microsoft.com/office/drawing/2014/main" id="{88C17D55-20C8-A36F-B925-3991F8527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0" y="3810000"/>
            <a:ext cx="4707620" cy="304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HBI - Hettich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3000 </a:t>
            </a:r>
            <a:r>
              <a:rPr lang="de-DE" dirty="0" err="1"/>
              <a:t>Stk</a:t>
            </a:r>
            <a:r>
              <a:rPr lang="de-DE" dirty="0"/>
              <a:t> / Jahr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~140€ / Gerät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5755168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Kurz vor Serienfreigabe, </a:t>
            </a:r>
            <a:r>
              <a:rPr lang="de-DE" dirty="0" err="1"/>
              <a:t>Serienprodukktion</a:t>
            </a:r>
            <a:r>
              <a:rPr lang="de-DE" dirty="0"/>
              <a:t> startet erst Ende 2024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EA92619-C055-B4F7-A5B4-A7C14E8784DC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KnSt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146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 err="1"/>
              <a:t>Bedside</a:t>
            </a:r>
            <a:r>
              <a:rPr lang="de-DE" dirty="0"/>
              <a:t> Terminal - </a:t>
            </a:r>
            <a:r>
              <a:rPr lang="de-DE" dirty="0" err="1"/>
              <a:t>Ocilion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~1000 </a:t>
            </a:r>
            <a:r>
              <a:rPr lang="de-DE" dirty="0" err="1"/>
              <a:t>Stk</a:t>
            </a:r>
            <a:r>
              <a:rPr lang="de-DE" dirty="0"/>
              <a:t>. / Jahr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-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5616468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17“ Display über Krankenhausbetten für Patienten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Heuer liefern wir 1000 </a:t>
            </a:r>
            <a:r>
              <a:rPr lang="de-DE" dirty="0" err="1"/>
              <a:t>Stk</a:t>
            </a:r>
            <a:r>
              <a:rPr lang="de-DE" dirty="0"/>
              <a:t>. Aktuell bei Serienfreigabe und -</a:t>
            </a:r>
            <a:r>
              <a:rPr lang="de-DE" dirty="0" err="1"/>
              <a:t>hochlauf</a:t>
            </a:r>
            <a:endParaRPr lang="de-DE" dirty="0"/>
          </a:p>
        </p:txBody>
      </p:sp>
      <p:pic>
        <p:nvPicPr>
          <p:cNvPr id="14" name="Grafik 13" descr="Ein Bild, das Text, Elektronik, Display, Monitor enthält.&#10;&#10;Automatisch generierte Beschreibung">
            <a:extLst>
              <a:ext uri="{FF2B5EF4-FFF2-40B4-BE49-F238E27FC236}">
                <a16:creationId xmlns:a16="http://schemas.microsoft.com/office/drawing/2014/main" id="{B7E3925A-5CE6-86BD-8AB9-4F7C66EDA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59" y="3771899"/>
            <a:ext cx="4506841" cy="3098453"/>
          </a:xfrm>
          <a:prstGeom prst="rect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42206E80-FA31-BBA9-E10E-FDEDF9828529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UlJo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7186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Anzeigegerät, Computer, Ausgabegerät enthält.&#10;&#10;Automatisch generierte Beschreibung">
            <a:extLst>
              <a:ext uri="{FF2B5EF4-FFF2-40B4-BE49-F238E27FC236}">
                <a16:creationId xmlns:a16="http://schemas.microsoft.com/office/drawing/2014/main" id="{9BE1D520-F178-C1B8-CA44-FDBDB43E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407473"/>
            <a:ext cx="4495800" cy="34505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CFT - Rosenbauer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~100 </a:t>
            </a:r>
            <a:r>
              <a:rPr lang="de-DE" dirty="0" err="1"/>
              <a:t>Stk</a:t>
            </a:r>
            <a:r>
              <a:rPr lang="de-DE" dirty="0"/>
              <a:t>. / Jahr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Ca. 2000€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5890788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15.4“ Display für Feuerwehrfahrzeuge.</a:t>
            </a:r>
          </a:p>
          <a:p>
            <a:r>
              <a:rPr lang="de-DE" dirty="0"/>
              <a:t>Derzeit Testbetrieb in Berlin auf elektrische Fahrzeuge. Selbe Elektronik wie MMi2020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Umsetzung zu 90% abgeschlossen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D327E3D9-41DB-4FF8-109A-80EBA2D53C9D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KnSt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49948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CFT - Rosenbauer</a:t>
            </a:r>
          </a:p>
        </p:txBody>
      </p:sp>
      <p:pic>
        <p:nvPicPr>
          <p:cNvPr id="19" name="Inhaltsplatzhalter 18" descr="Ein Bild, das Mittelkonsole, Fahrzeug, Lenkrad, Autoradio enthält.&#10;&#10;Automatisch generierte Beschreibung">
            <a:extLst>
              <a:ext uri="{FF2B5EF4-FFF2-40B4-BE49-F238E27FC236}">
                <a16:creationId xmlns:a16="http://schemas.microsoft.com/office/drawing/2014/main" id="{1A9A617F-3FDC-9BAA-D2D5-2C306A42C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06" y="1229627"/>
            <a:ext cx="8086587" cy="5391058"/>
          </a:xfrm>
        </p:spPr>
      </p:pic>
    </p:spTree>
    <p:extLst>
      <p:ext uri="{BB962C8B-B14F-4D97-AF65-F5344CB8AC3E}">
        <p14:creationId xmlns:p14="http://schemas.microsoft.com/office/powerpoint/2010/main" val="969254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tecker Stöpsel Wasserhahn enthält.&#10;&#10;Automatisch generierte Beschreibung">
            <a:extLst>
              <a:ext uri="{FF2B5EF4-FFF2-40B4-BE49-F238E27FC236}">
                <a16:creationId xmlns:a16="http://schemas.microsoft.com/office/drawing/2014/main" id="{B7EA8F87-DE37-30F1-47F3-1D6718F1C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76" y="2458871"/>
            <a:ext cx="3763223" cy="43991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Smart-Meter-Adapter - Österreichs E-Wirtschaft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4926686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/>
              <a:t>einmalig 12.000 </a:t>
            </a:r>
            <a:r>
              <a:rPr lang="de-DE" dirty="0" err="1"/>
              <a:t>Stk</a:t>
            </a:r>
            <a:r>
              <a:rPr lang="de-DE" dirty="0"/>
              <a:t>., später Lizenzverträge</a:t>
            </a:r>
          </a:p>
          <a:p>
            <a:endParaRPr lang="de-DE" dirty="0"/>
          </a:p>
          <a:p>
            <a:r>
              <a:rPr lang="de-DE" dirty="0"/>
              <a:t> ~ 50€ für ein Gerät mit Kabelsatz</a:t>
            </a:r>
          </a:p>
          <a:p>
            <a:endParaRPr lang="de-DE" dirty="0"/>
          </a:p>
          <a:p>
            <a:r>
              <a:rPr lang="de-DE" dirty="0"/>
              <a:t>Damit können Endkunden (wir) die Daten der smarten Stromzähler auslesen und verwenden. Alle SZ Österreichs werden unterstützt.</a:t>
            </a:r>
          </a:p>
          <a:p>
            <a:endParaRPr lang="de-DE" dirty="0"/>
          </a:p>
          <a:p>
            <a:r>
              <a:rPr lang="de-DE" dirty="0"/>
              <a:t>Serienproduktion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6DB2F33-75DB-2E54-323E-A29116C9FBAE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ScSt</a:t>
            </a:r>
          </a:p>
        </p:txBody>
      </p:sp>
    </p:spTree>
    <p:extLst>
      <p:ext uri="{BB962C8B-B14F-4D97-AF65-F5344CB8AC3E}">
        <p14:creationId xmlns:p14="http://schemas.microsoft.com/office/powerpoint/2010/main" val="160105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Projekt - Kunde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ff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ff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ff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ff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45DD121-99B7-291E-3460-D9E011E2A6E3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xxx</a:t>
            </a:r>
          </a:p>
        </p:txBody>
      </p:sp>
    </p:spTree>
    <p:extLst>
      <p:ext uri="{BB962C8B-B14F-4D97-AF65-F5344CB8AC3E}">
        <p14:creationId xmlns:p14="http://schemas.microsoft.com/office/powerpoint/2010/main" val="2582571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Ein Bild, das Elektrische Leitungen, Kabel, Elektronik, Maschine enthält.&#10;&#10;Automatisch generierte Beschreibung">
            <a:extLst>
              <a:ext uri="{FF2B5EF4-FFF2-40B4-BE49-F238E27FC236}">
                <a16:creationId xmlns:a16="http://schemas.microsoft.com/office/drawing/2014/main" id="{CA0D00E2-27FD-1CBF-7C8E-836B60FC3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77" y="2004060"/>
            <a:ext cx="3825723" cy="470154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Smart-Meter-Adapter - Österreichs E-Wirtschaft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1A987BD3-201E-E8B5-4566-13F809F7F9F0}"/>
              </a:ext>
            </a:extLst>
          </p:cNvPr>
          <p:cNvSpPr txBox="1">
            <a:spLocks/>
          </p:cNvSpPr>
          <p:nvPr/>
        </p:nvSpPr>
        <p:spPr>
          <a:xfrm>
            <a:off x="5966460" y="1180427"/>
            <a:ext cx="5280055" cy="8236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Teststand für fast alle Smart-Meter Österreichs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D9ACFF1-BD94-DC81-9CE6-B9FDA3707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85" y="1802446"/>
            <a:ext cx="3846408" cy="49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91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Im Haus, Silber enthält.&#10;&#10;Automatisch generierte Beschreibung">
            <a:extLst>
              <a:ext uri="{FF2B5EF4-FFF2-40B4-BE49-F238E27FC236}">
                <a16:creationId xmlns:a16="http://schemas.microsoft.com/office/drawing/2014/main" id="{89E587AC-1AA4-9A83-716F-3EE804516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52"/>
            <a:ext cx="54864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Zündelektronik - </a:t>
            </a:r>
            <a:r>
              <a:rPr lang="de-DE" dirty="0" err="1"/>
              <a:t>Rukl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500 </a:t>
            </a:r>
            <a:r>
              <a:rPr lang="de-DE" dirty="0" err="1"/>
              <a:t>Stk</a:t>
            </a:r>
            <a:r>
              <a:rPr lang="de-DE" dirty="0"/>
              <a:t>.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150 € / Set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4884948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„Brandmelder“ mit automatischer Zündung einer Löschpatrone und Abschaltung der Versorgung für </a:t>
            </a:r>
            <a:r>
              <a:rPr lang="de-DE" dirty="0" err="1"/>
              <a:t>z.B</a:t>
            </a:r>
            <a:r>
              <a:rPr lang="de-DE" dirty="0"/>
              <a:t> Automaten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Serienproduktion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036A51D-0391-1C2C-024A-F38F4C7E53B6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223436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(</a:t>
            </a:r>
            <a:r>
              <a:rPr lang="de-DE" sz="1600" dirty="0" err="1"/>
              <a:t>ErRo</a:t>
            </a:r>
            <a:r>
              <a:rPr lang="de-DE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108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Box, Kabel, Verbindungsstück, Im Haus enthält.&#10;&#10;Automatisch generierte Beschreibung">
            <a:extLst>
              <a:ext uri="{FF2B5EF4-FFF2-40B4-BE49-F238E27FC236}">
                <a16:creationId xmlns:a16="http://schemas.microsoft.com/office/drawing/2014/main" id="{6001FE1E-5534-4FF5-C9F5-3D9AF5B3A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960097"/>
            <a:ext cx="4267200" cy="48797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Wallbox – PC Electric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/>
              <a:t>Derzeit einmalig 5000 </a:t>
            </a:r>
            <a:r>
              <a:rPr lang="de-DE" dirty="0" err="1"/>
              <a:t>Stk</a:t>
            </a:r>
            <a:r>
              <a:rPr lang="de-DE" dirty="0"/>
              <a:t>.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ff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5090688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Zum Laden von Elektroautos mit 11 oder 22kW. Lieferumfang ist die Elektronik.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Serienproduktion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E029535-1FB2-7FC7-85AC-BEF15B601E87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KiSt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9337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44946-26EC-471E-8A09-B70C4650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2353425"/>
            <a:ext cx="11458669" cy="19691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4000" dirty="0"/>
              <a:t>Danke für Eure Aufmerksamkeit!</a:t>
            </a:r>
            <a:br>
              <a:rPr lang="de-DE" sz="4000" dirty="0"/>
            </a:br>
            <a:r>
              <a:rPr lang="de-DE" sz="4000" dirty="0"/>
              <a:t>Fragen?</a:t>
            </a:r>
            <a:br>
              <a:rPr lang="de-DE" sz="2800" dirty="0"/>
            </a:b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88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3267A-40A4-18CD-380D-7870739F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FE4D7F-B204-BA67-1249-6AC9A2226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Cliparts</a:t>
            </a:r>
            <a:r>
              <a:rPr lang="de-DE" dirty="0"/>
              <a:t>: </a:t>
            </a:r>
            <a:r>
              <a:rPr lang="en-US" dirty="0" err="1">
                <a:hlinkClick r:id="rId2"/>
              </a:rPr>
              <a:t>Freepik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514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 err="1"/>
              <a:t>Booxit</a:t>
            </a:r>
            <a:r>
              <a:rPr lang="de-DE" dirty="0"/>
              <a:t> - </a:t>
            </a:r>
            <a:r>
              <a:rPr lang="de-DE" dirty="0" err="1"/>
              <a:t>Booxit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-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-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Logistiklösung für Kunststoffboxen. Boxen werden über intelligente Regale erkannt und freigegeben.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Umsetzung begonnen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9D6D991-B47B-691B-0B9F-2355F29D3E8C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KiSt</a:t>
            </a:r>
            <a:endParaRPr lang="de-DE" sz="16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724D7E2-74A7-4A9E-B1C6-C7C12450E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5316" y="2009070"/>
            <a:ext cx="2142857" cy="4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3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 err="1"/>
              <a:t>Booxit</a:t>
            </a:r>
            <a:r>
              <a:rPr lang="de-DE" dirty="0"/>
              <a:t> - </a:t>
            </a:r>
            <a:r>
              <a:rPr lang="de-DE" dirty="0" err="1"/>
              <a:t>Booxit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F5A9AC9-BFC7-1BD8-714C-0D189D342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147" y="1145406"/>
            <a:ext cx="8457706" cy="57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6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DCU - </a:t>
            </a:r>
            <a:r>
              <a:rPr lang="de-DE" dirty="0" err="1"/>
              <a:t>Exias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500 </a:t>
            </a:r>
            <a:r>
              <a:rPr lang="de-DE" dirty="0" err="1"/>
              <a:t>Stk</a:t>
            </a:r>
            <a:r>
              <a:rPr lang="de-DE" dirty="0"/>
              <a:t> / Jahr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~300€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Medizingerät – Elektrolytanalysator für Blut- und Urinproben. 7“ Displayeinheit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Konzeptphase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62126AA-9CA9-6968-E66F-FD0E4D0DF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1048" y="3153238"/>
            <a:ext cx="3180952" cy="3704762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A9EE80B-3DB9-5873-3062-A891B1DB5175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FiMa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0244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High Range HMI - Hettich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2000 </a:t>
            </a:r>
            <a:r>
              <a:rPr lang="de-DE" dirty="0" err="1"/>
              <a:t>Stk</a:t>
            </a:r>
            <a:r>
              <a:rPr lang="de-DE" dirty="0"/>
              <a:t>. über alle Varianten / Jahr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-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4755408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Display für Blutzentrifugen in 4.3“, 5“ und 7“ mit i.mx8m+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Konzeptphase</a:t>
            </a:r>
          </a:p>
        </p:txBody>
      </p:sp>
      <p:pic>
        <p:nvPicPr>
          <p:cNvPr id="12" name="Grafik 11" descr="Ein Bild, das Transparenz, Spiegel, Im Haus, Behälter enthält.&#10;&#10;Automatisch generierte Beschreibung">
            <a:extLst>
              <a:ext uri="{FF2B5EF4-FFF2-40B4-BE49-F238E27FC236}">
                <a16:creationId xmlns:a16="http://schemas.microsoft.com/office/drawing/2014/main" id="{CDBE5B66-764A-5263-8CA9-9EFAD05CB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32" y="3177540"/>
            <a:ext cx="5629767" cy="3680460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B2988682-695A-2A74-3598-140FA76B0C64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KnSt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6550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F80214F-2053-9C82-3FA7-0A9D4E377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524" y="4160520"/>
            <a:ext cx="4990476" cy="26974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MMI4.0 – W&amp;H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~18.000 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-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Nachfolger von MMI3.0 und </a:t>
            </a:r>
            <a:r>
              <a:rPr lang="de-DE" dirty="0" err="1"/>
              <a:t>Midrage</a:t>
            </a:r>
            <a:r>
              <a:rPr lang="de-DE" dirty="0"/>
              <a:t> MMI mit i.mx8m+ Prozessor. Anzeige für Zahnarztgeräte.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Konzeptphase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C0FB425-A0DE-59F2-1179-D9F9A4BB4FA7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UlJo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5432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BT4.0 - Brunner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1000 </a:t>
            </a:r>
            <a:r>
              <a:rPr lang="de-DE" dirty="0" err="1"/>
              <a:t>Stk</a:t>
            </a:r>
            <a:r>
              <a:rPr lang="de-DE" dirty="0"/>
              <a:t> / Jahr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~400€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Nachfolger BT3.0 mit i.mx8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3" y="5306460"/>
            <a:ext cx="4473468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 Umsetzung, Serie geplant ab Mitte 2024</a:t>
            </a:r>
          </a:p>
        </p:txBody>
      </p:sp>
      <p:pic>
        <p:nvPicPr>
          <p:cNvPr id="12" name="Grafik 11" descr="Ein Bild, das Bilderrahmen, Rechteck, Fotopapier, Kunst enthält.&#10;&#10;Automatisch generierte Beschreibung">
            <a:extLst>
              <a:ext uri="{FF2B5EF4-FFF2-40B4-BE49-F238E27FC236}">
                <a16:creationId xmlns:a16="http://schemas.microsoft.com/office/drawing/2014/main" id="{D37F64E2-EE8D-8094-F0ED-0023D2C41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20" y="3068153"/>
            <a:ext cx="5554980" cy="3789847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1C62CE0-31B9-ABED-173B-3D0ADEF5C49F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KnSt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0938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3BEB-564E-696D-D73F-C926836F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4664"/>
            <a:ext cx="11008174" cy="921216"/>
          </a:xfrm>
        </p:spPr>
        <p:txBody>
          <a:bodyPr/>
          <a:lstStyle/>
          <a:p>
            <a:r>
              <a:rPr lang="de-DE" dirty="0"/>
              <a:t>Verleihstation - Bergfreund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9320B-B36B-4CC4-266D-2DCFA76A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526650"/>
            <a:ext cx="6699564" cy="1275749"/>
          </a:xfrm>
        </p:spPr>
        <p:txBody>
          <a:bodyPr anchor="ctr">
            <a:normAutofit/>
          </a:bodyPr>
          <a:lstStyle/>
          <a:p>
            <a:r>
              <a:rPr lang="de-DE" dirty="0"/>
              <a:t>50 Anlagen / Jahr = ~200 Geräte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FA8B276-11E5-6E13-B9FC-F11E2BC8E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1476403"/>
            <a:ext cx="1037071" cy="1037071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E4FE5BC-F37B-0409-3705-9ED713A59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3" y="2802399"/>
            <a:ext cx="869333" cy="86933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3DED947-F0ED-F365-20D4-7CECD1E1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5" y="3989993"/>
            <a:ext cx="1037071" cy="1037071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A0EF6E5-F1D4-12F4-CACF-FB8417647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7" y="5483727"/>
            <a:ext cx="921216" cy="92121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D9DF8A-AAC1-7D7F-DF99-02FEC22A8A89}"/>
              </a:ext>
            </a:extLst>
          </p:cNvPr>
          <p:cNvSpPr txBox="1">
            <a:spLocks/>
          </p:cNvSpPr>
          <p:nvPr/>
        </p:nvSpPr>
        <p:spPr>
          <a:xfrm>
            <a:off x="1729212" y="259919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-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7D4DA5E-D25F-3CAC-E3E3-3E33F534F113}"/>
              </a:ext>
            </a:extLst>
          </p:cNvPr>
          <p:cNvSpPr txBox="1">
            <a:spLocks/>
          </p:cNvSpPr>
          <p:nvPr/>
        </p:nvSpPr>
        <p:spPr>
          <a:xfrm>
            <a:off x="1729212" y="3898688"/>
            <a:ext cx="5826620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Verleihstation für Gartengeräte und Fahrräder in Wohnparks. Cloudanbindung über BE-P3 ohne Display.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73594BC-1B81-A1BA-C037-8C48330CD523}"/>
              </a:ext>
            </a:extLst>
          </p:cNvPr>
          <p:cNvSpPr txBox="1">
            <a:spLocks/>
          </p:cNvSpPr>
          <p:nvPr/>
        </p:nvSpPr>
        <p:spPr>
          <a:xfrm>
            <a:off x="1729212" y="5306460"/>
            <a:ext cx="6699564" cy="12757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 Umsetzung</a:t>
            </a:r>
          </a:p>
        </p:txBody>
      </p:sp>
      <p:pic>
        <p:nvPicPr>
          <p:cNvPr id="12" name="Grafik 11" descr="Ein Bild, das Elektronik, Elektrische Leitungen, Kabel, Elektronisches Bauteil enthält.&#10;&#10;Automatisch generierte Beschreibung">
            <a:extLst>
              <a:ext uri="{FF2B5EF4-FFF2-40B4-BE49-F238E27FC236}">
                <a16:creationId xmlns:a16="http://schemas.microsoft.com/office/drawing/2014/main" id="{4C29DDB3-BF27-325E-FE29-8898EDBDD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63" y="0"/>
            <a:ext cx="4262937" cy="6858000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60E2D7C-3181-9869-4833-90B285C29F54}"/>
              </a:ext>
            </a:extLst>
          </p:cNvPr>
          <p:cNvSpPr txBox="1">
            <a:spLocks/>
          </p:cNvSpPr>
          <p:nvPr/>
        </p:nvSpPr>
        <p:spPr>
          <a:xfrm>
            <a:off x="269507" y="6453337"/>
            <a:ext cx="2117559" cy="404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253746"/>
                </a:solidFill>
                <a:latin typeface="Futura Std Medium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      Projektleitung: </a:t>
            </a:r>
            <a:r>
              <a:rPr lang="de-DE" sz="1600" dirty="0" err="1"/>
              <a:t>KiSt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6397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471A5DD7183D468AF5C0A7F1DBAD8E" ma:contentTypeVersion="2" ma:contentTypeDescription="Create a new document." ma:contentTypeScope="" ma:versionID="4f6b6c9a42efd55f5d9e290044c82164">
  <xsd:schema xmlns:xsd="http://www.w3.org/2001/XMLSchema" xmlns:xs="http://www.w3.org/2001/XMLSchema" xmlns:p="http://schemas.microsoft.com/office/2006/metadata/properties" xmlns:ns2="6cacc8c4-82f0-4c53-92fd-fcdb02cf4a10" targetNamespace="http://schemas.microsoft.com/office/2006/metadata/properties" ma:root="true" ma:fieldsID="41dfccf119ecfae45e5fee8921dd6b96" ns2:_="">
    <xsd:import namespace="6cacc8c4-82f0-4c53-92fd-fcdb02cf4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cc8c4-82f0-4c53-92fd-fcdb02cf4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B201CC-F264-4077-9CEA-92FAF31D3E68}">
  <ds:schemaRefs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6cacc8c4-82f0-4c53-92fd-fcdb02cf4a10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D076194-75F0-4020-8CE2-88A9DE6A9C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CFF2C8-4AEB-4FDA-BE69-3CE95F0C6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acc8c4-82f0-4c53-92fd-fcdb02cf4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Breitbild</PresentationFormat>
  <Paragraphs>130</Paragraphs>
  <Slides>24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Calibri</vt:lpstr>
      <vt:lpstr>Futura Std Light</vt:lpstr>
      <vt:lpstr>Futura Std Medium</vt:lpstr>
      <vt:lpstr>Wingdings</vt:lpstr>
      <vt:lpstr>Office</vt:lpstr>
      <vt:lpstr>Benutzerdefiniertes Design</vt:lpstr>
      <vt:lpstr>1_Benutzerdefiniertes Design</vt:lpstr>
      <vt:lpstr>Projektübersicht Entwicklung 2023  für Technologie und vegetarische Weißwurst am 9.10.2023 </vt:lpstr>
      <vt:lpstr>Projekt - Kunde</vt:lpstr>
      <vt:lpstr>Booxit - Booxit</vt:lpstr>
      <vt:lpstr>Booxit - Booxit</vt:lpstr>
      <vt:lpstr>DCU - Exias</vt:lpstr>
      <vt:lpstr>High Range HMI - Hettich</vt:lpstr>
      <vt:lpstr>MMI4.0 – W&amp;H</vt:lpstr>
      <vt:lpstr>BT4.0 - Brunner</vt:lpstr>
      <vt:lpstr>Verleihstation - Bergfreund</vt:lpstr>
      <vt:lpstr>Probandentastatur - Schuhfried</vt:lpstr>
      <vt:lpstr>SBC – Asco &amp; Wasserbauer</vt:lpstr>
      <vt:lpstr>2er Tastenfeld - Rosenbauer</vt:lpstr>
      <vt:lpstr>BE-P4 ETA</vt:lpstr>
      <vt:lpstr>BE-P4 ETA</vt:lpstr>
      <vt:lpstr>HBI - Hettich</vt:lpstr>
      <vt:lpstr>Bedside Terminal - Ocilion</vt:lpstr>
      <vt:lpstr>CFT - Rosenbauer</vt:lpstr>
      <vt:lpstr>CFT - Rosenbauer</vt:lpstr>
      <vt:lpstr>Smart-Meter-Adapter - Österreichs E-Wirtschaft</vt:lpstr>
      <vt:lpstr>Smart-Meter-Adapter - Österreichs E-Wirtschaft</vt:lpstr>
      <vt:lpstr>Zündelektronik - Rukl</vt:lpstr>
      <vt:lpstr>Wallbox – PC Electric</vt:lpstr>
      <vt:lpstr>Danke für Eure Aufmerksamkeit! Fragen? </vt:lpstr>
      <vt:lpstr>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Salhofer Mario</dc:creator>
  <cp:lastModifiedBy>Mario Salhofer</cp:lastModifiedBy>
  <cp:revision>151</cp:revision>
  <cp:lastPrinted>2022-02-08T22:54:33Z</cp:lastPrinted>
  <dcterms:created xsi:type="dcterms:W3CDTF">2021-03-19T09:05:10Z</dcterms:created>
  <dcterms:modified xsi:type="dcterms:W3CDTF">2023-10-09T14:05:26Z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0x01010054471A5DD7183D468AF5C0A7F1DBAD8E</vt:lpwstr>
  </property>
</Properties>
</file>